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89" autoAdjust="0"/>
  </p:normalViewPr>
  <p:slideViewPr>
    <p:cSldViewPr>
      <p:cViewPr>
        <p:scale>
          <a:sx n="80" d="100"/>
          <a:sy n="80" d="100"/>
        </p:scale>
        <p:origin x="-102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08D7BA-E6E5-4801-BDF1-7CAE259F6B55}"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A7BF8-AC71-4B74-945E-5AA08E6A01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08D7BA-E6E5-4801-BDF1-7CAE259F6B55}"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A7BF8-AC71-4B74-945E-5AA08E6A01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08D7BA-E6E5-4801-BDF1-7CAE259F6B55}"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A7BF8-AC71-4B74-945E-5AA08E6A01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08D7BA-E6E5-4801-BDF1-7CAE259F6B55}"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A7BF8-AC71-4B74-945E-5AA08E6A01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08D7BA-E6E5-4801-BDF1-7CAE259F6B55}"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A7BF8-AC71-4B74-945E-5AA08E6A01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08D7BA-E6E5-4801-BDF1-7CAE259F6B55}"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A7BF8-AC71-4B74-945E-5AA08E6A01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08D7BA-E6E5-4801-BDF1-7CAE259F6B55}" type="datetimeFigureOut">
              <a:rPr lang="en-US" smtClean="0"/>
              <a:pPr/>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1A7BF8-AC71-4B74-945E-5AA08E6A01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08D7BA-E6E5-4801-BDF1-7CAE259F6B55}" type="datetimeFigureOut">
              <a:rPr lang="en-US" smtClean="0"/>
              <a:pPr/>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1A7BF8-AC71-4B74-945E-5AA08E6A01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8D7BA-E6E5-4801-BDF1-7CAE259F6B55}" type="datetimeFigureOut">
              <a:rPr lang="en-US" smtClean="0"/>
              <a:pPr/>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1A7BF8-AC71-4B74-945E-5AA08E6A01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8D7BA-E6E5-4801-BDF1-7CAE259F6B55}"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A7BF8-AC71-4B74-945E-5AA08E6A01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8D7BA-E6E5-4801-BDF1-7CAE259F6B55}"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A7BF8-AC71-4B74-945E-5AA08E6A01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8D7BA-E6E5-4801-BDF1-7CAE259F6B55}" type="datetimeFigureOut">
              <a:rPr lang="en-US" smtClean="0"/>
              <a:pPr/>
              <a:t>5/4/2020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1A7BF8-AC71-4B74-945E-5AA08E6A01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572000"/>
          </a:xfrm>
        </p:spPr>
        <p:txBody>
          <a:bodyPr>
            <a:normAutofit fontScale="90000"/>
          </a:bodyPr>
          <a:lstStyle/>
          <a:p>
            <a:pPr algn="l"/>
            <a:r>
              <a:rPr lang="en-US" dirty="0" smtClean="0">
                <a:solidFill>
                  <a:schemeClr val="bg2">
                    <a:lumMod val="10000"/>
                  </a:schemeClr>
                </a:solidFill>
              </a:rPr>
              <a:t>Subject</a:t>
            </a:r>
            <a:r>
              <a:rPr lang="en-US" smtClean="0">
                <a:solidFill>
                  <a:schemeClr val="bg2">
                    <a:lumMod val="10000"/>
                  </a:schemeClr>
                </a:solidFill>
              </a:rPr>
              <a:t>: Auditing</a:t>
            </a:r>
            <a:r>
              <a:rPr lang="en-US" dirty="0" smtClean="0">
                <a:solidFill>
                  <a:schemeClr val="bg2">
                    <a:lumMod val="10000"/>
                  </a:schemeClr>
                </a:solidFill>
              </a:rPr>
              <a:t/>
            </a:r>
            <a:br>
              <a:rPr lang="en-US" dirty="0" smtClean="0">
                <a:solidFill>
                  <a:schemeClr val="bg2">
                    <a:lumMod val="10000"/>
                  </a:schemeClr>
                </a:solidFill>
              </a:rPr>
            </a:br>
            <a:r>
              <a:rPr lang="en-US" dirty="0" smtClean="0">
                <a:solidFill>
                  <a:schemeClr val="bg2">
                    <a:lumMod val="10000"/>
                  </a:schemeClr>
                </a:solidFill>
              </a:rPr>
              <a:t>Topic: Audit Evidence </a:t>
            </a:r>
            <a:br>
              <a:rPr lang="en-US" dirty="0" smtClean="0">
                <a:solidFill>
                  <a:schemeClr val="bg2">
                    <a:lumMod val="10000"/>
                  </a:schemeClr>
                </a:solidFill>
              </a:rPr>
            </a:br>
            <a:r>
              <a:rPr lang="en-US" dirty="0" smtClean="0">
                <a:solidFill>
                  <a:schemeClr val="bg2">
                    <a:lumMod val="10000"/>
                  </a:schemeClr>
                </a:solidFill>
              </a:rPr>
              <a:t>Course: B.com Part-I (H)</a:t>
            </a:r>
            <a:br>
              <a:rPr lang="en-US" dirty="0" smtClean="0">
                <a:solidFill>
                  <a:schemeClr val="bg2">
                    <a:lumMod val="10000"/>
                  </a:schemeClr>
                </a:solidFill>
              </a:rPr>
            </a:br>
            <a:r>
              <a:rPr lang="en-US" dirty="0" smtClean="0">
                <a:solidFill>
                  <a:schemeClr val="bg2">
                    <a:lumMod val="10000"/>
                  </a:schemeClr>
                </a:solidFill>
              </a:rPr>
              <a:t>Dr. </a:t>
            </a:r>
            <a:r>
              <a:rPr lang="en-US" dirty="0" err="1" smtClean="0">
                <a:solidFill>
                  <a:schemeClr val="bg2">
                    <a:lumMod val="10000"/>
                  </a:schemeClr>
                </a:solidFill>
              </a:rPr>
              <a:t>Ishtiaque</a:t>
            </a:r>
            <a:r>
              <a:rPr lang="en-US" dirty="0" smtClean="0">
                <a:solidFill>
                  <a:schemeClr val="bg2">
                    <a:lumMod val="10000"/>
                  </a:schemeClr>
                </a:solidFill>
              </a:rPr>
              <a:t> Ahmed </a:t>
            </a:r>
            <a:br>
              <a:rPr lang="en-US" dirty="0" smtClean="0">
                <a:solidFill>
                  <a:schemeClr val="bg2">
                    <a:lumMod val="10000"/>
                  </a:schemeClr>
                </a:solidFill>
              </a:rPr>
            </a:br>
            <a:r>
              <a:rPr lang="en-US" dirty="0" smtClean="0">
                <a:solidFill>
                  <a:schemeClr val="bg2">
                    <a:lumMod val="10000"/>
                  </a:schemeClr>
                </a:solidFill>
              </a:rPr>
              <a:t>  </a:t>
            </a:r>
            <a:r>
              <a:rPr lang="en-US" sz="3200" dirty="0" smtClean="0">
                <a:solidFill>
                  <a:schemeClr val="bg2">
                    <a:lumMod val="10000"/>
                  </a:schemeClr>
                </a:solidFill>
              </a:rPr>
              <a:t>Dept. of Commerce </a:t>
            </a:r>
            <a:br>
              <a:rPr lang="en-US" sz="3200" dirty="0" smtClean="0">
                <a:solidFill>
                  <a:schemeClr val="bg2">
                    <a:lumMod val="10000"/>
                  </a:schemeClr>
                </a:solidFill>
              </a:rPr>
            </a:br>
            <a:r>
              <a:rPr lang="en-US" sz="3200" dirty="0" smtClean="0">
                <a:solidFill>
                  <a:schemeClr val="bg2">
                    <a:lumMod val="10000"/>
                  </a:schemeClr>
                </a:solidFill>
              </a:rPr>
              <a:t>   </a:t>
            </a:r>
            <a:r>
              <a:rPr lang="en-US" sz="3200" dirty="0" err="1" smtClean="0">
                <a:solidFill>
                  <a:schemeClr val="bg2">
                    <a:lumMod val="10000"/>
                  </a:schemeClr>
                </a:solidFill>
              </a:rPr>
              <a:t>Purnea</a:t>
            </a:r>
            <a:r>
              <a:rPr lang="en-US" sz="3200" dirty="0" smtClean="0">
                <a:solidFill>
                  <a:schemeClr val="bg2">
                    <a:lumMod val="10000"/>
                  </a:schemeClr>
                </a:solidFill>
              </a:rPr>
              <a:t> College, </a:t>
            </a:r>
            <a:r>
              <a:rPr lang="en-US" sz="3200" dirty="0" err="1" smtClean="0">
                <a:solidFill>
                  <a:schemeClr val="bg2">
                    <a:lumMod val="10000"/>
                  </a:schemeClr>
                </a:solidFill>
              </a:rPr>
              <a:t>Purnia</a:t>
            </a:r>
            <a:r>
              <a:rPr lang="en-US" sz="3200" dirty="0" smtClean="0">
                <a:solidFill>
                  <a:schemeClr val="bg2">
                    <a:lumMod val="10000"/>
                  </a:schemeClr>
                </a:solidFill>
              </a:rPr>
              <a:t/>
            </a:r>
            <a:br>
              <a:rPr lang="en-US" sz="3200" dirty="0" smtClean="0">
                <a:solidFill>
                  <a:schemeClr val="bg2">
                    <a:lumMod val="10000"/>
                  </a:schemeClr>
                </a:solidFill>
              </a:rPr>
            </a:br>
            <a:r>
              <a:rPr lang="en-US" sz="3200" dirty="0" smtClean="0">
                <a:solidFill>
                  <a:schemeClr val="bg2">
                    <a:lumMod val="10000"/>
                  </a:schemeClr>
                </a:solidFill>
              </a:rPr>
              <a:t>   </a:t>
            </a:r>
            <a:r>
              <a:rPr lang="en-US" sz="3200" dirty="0" err="1" smtClean="0">
                <a:solidFill>
                  <a:schemeClr val="bg2">
                    <a:lumMod val="10000"/>
                  </a:schemeClr>
                </a:solidFill>
              </a:rPr>
              <a:t>Email:driahmedar@gmail.com</a:t>
            </a:r>
            <a:r>
              <a:rPr lang="en-US" dirty="0" smtClean="0">
                <a:solidFill>
                  <a:schemeClr val="bg2">
                    <a:lumMod val="10000"/>
                  </a:schemeClr>
                </a:solidFill>
              </a:rPr>
              <a:t/>
            </a:r>
            <a:br>
              <a:rPr lang="en-US" dirty="0" smtClean="0">
                <a:solidFill>
                  <a:schemeClr val="bg2">
                    <a:lumMod val="10000"/>
                  </a:schemeClr>
                </a:solidFill>
              </a:rPr>
            </a:br>
            <a:endParaRPr lang="en-US" dirty="0"/>
          </a:p>
        </p:txBody>
      </p:sp>
      <p:sp>
        <p:nvSpPr>
          <p:cNvPr id="3" name="Content Placeholder 2"/>
          <p:cNvSpPr>
            <a:spLocks noGrp="1"/>
          </p:cNvSpPr>
          <p:nvPr>
            <p:ph idx="1"/>
          </p:nvPr>
        </p:nvSpPr>
        <p:spPr>
          <a:xfrm>
            <a:off x="457200" y="5562600"/>
            <a:ext cx="8229600" cy="563563"/>
          </a:xfrm>
        </p:spPr>
        <p:txBody>
          <a:bodyPr>
            <a:normAutofit/>
          </a:bodyPr>
          <a:lstStyle/>
          <a:p>
            <a:pPr marL="886968" lvl="3" indent="-256032">
              <a:spcBef>
                <a:spcPts val="400"/>
              </a:spcBef>
              <a:buSzPct val="68000"/>
              <a:buFont typeface="Wingdings 3"/>
              <a:buChar char=""/>
            </a:pPr>
            <a:r>
              <a:rPr lang="en-US" dirty="0" smtClean="0"/>
              <a:t>Dept of Commerce </a:t>
            </a:r>
            <a:r>
              <a:rPr lang="en-US" dirty="0" err="1" smtClean="0"/>
              <a:t>Purnea</a:t>
            </a:r>
            <a:r>
              <a:rPr lang="en-US" dirty="0" smtClean="0"/>
              <a:t> College </a:t>
            </a:r>
            <a:r>
              <a:rPr lang="en-US" dirty="0" err="1" smtClean="0"/>
              <a:t>Purnia</a:t>
            </a:r>
            <a:r>
              <a:rPr lang="en-US" dirty="0" smtClean="0"/>
              <a:t> </a:t>
            </a:r>
          </a:p>
          <a:p>
            <a:pPr lvl="2"/>
            <a:endParaRPr lang="en-US" smtClean="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lstStyle/>
          <a:p>
            <a:r>
              <a:rPr lang="en-US" sz="2800" dirty="0" smtClean="0">
                <a:solidFill>
                  <a:srgbClr val="C00000"/>
                </a:solidFill>
              </a:rPr>
              <a:t>Analysis : </a:t>
            </a:r>
            <a:r>
              <a:rPr lang="en-US" sz="2000" dirty="0" smtClean="0"/>
              <a:t>It is a process of segregating important facts to study their relationship .</a:t>
            </a:r>
          </a:p>
          <a:p>
            <a:pPr>
              <a:buNone/>
            </a:pPr>
            <a:r>
              <a:rPr lang="en-US" sz="2000" b="1" dirty="0" smtClean="0"/>
              <a:t>      Example : </a:t>
            </a:r>
            <a:r>
              <a:rPr lang="en-US" sz="2000" dirty="0" smtClean="0"/>
              <a:t>Comparison of ratios over a period or with organisations can reveal whether certain items bear reasonable and logical relationship .</a:t>
            </a:r>
          </a:p>
          <a:p>
            <a:r>
              <a:rPr lang="en-US" sz="2800" dirty="0" smtClean="0">
                <a:solidFill>
                  <a:srgbClr val="C00000"/>
                </a:solidFill>
              </a:rPr>
              <a:t>Scanning : </a:t>
            </a:r>
            <a:r>
              <a:rPr lang="en-US" sz="2000" dirty="0" smtClean="0"/>
              <a:t>It is a wide sweeping hurried search for relevant information .An experienced auditor can identify the entries which would require his attention. </a:t>
            </a:r>
          </a:p>
          <a:p>
            <a:r>
              <a:rPr lang="en-US" sz="2800" dirty="0" smtClean="0">
                <a:solidFill>
                  <a:srgbClr val="C00000"/>
                </a:solidFill>
              </a:rPr>
              <a:t>Inquiry :  </a:t>
            </a:r>
            <a:r>
              <a:rPr lang="en-US" sz="2000" dirty="0" smtClean="0"/>
              <a:t>This method may be used to gather in depth information about certain things.</a:t>
            </a:r>
          </a:p>
          <a:p>
            <a:pPr>
              <a:buNone/>
            </a:pPr>
            <a:r>
              <a:rPr lang="en-US" sz="2000" b="1" dirty="0" smtClean="0"/>
              <a:t>      Example : </a:t>
            </a:r>
            <a:r>
              <a:rPr lang="en-US" sz="2000" dirty="0" smtClean="0"/>
              <a:t>Effectiveness of the internal control system.</a:t>
            </a:r>
          </a:p>
          <a:p>
            <a:r>
              <a:rPr lang="en-US" sz="2800" dirty="0" smtClean="0">
                <a:solidFill>
                  <a:srgbClr val="C00000"/>
                </a:solidFill>
              </a:rPr>
              <a:t>Footing : </a:t>
            </a:r>
            <a:r>
              <a:rPr lang="en-US" sz="2000" dirty="0" smtClean="0"/>
              <a:t>In this technique to check the totals ,columns of different accounting figures are added. </a:t>
            </a:r>
          </a:p>
          <a:p>
            <a:r>
              <a:rPr lang="en-US" sz="2800" dirty="0" smtClean="0">
                <a:solidFill>
                  <a:srgbClr val="C00000"/>
                </a:solidFill>
              </a:rPr>
              <a:t>Scouring : </a:t>
            </a:r>
            <a:r>
              <a:rPr lang="en-US" sz="2000" dirty="0" smtClean="0"/>
              <a:t>This means critical study of the characteristic of the data.</a:t>
            </a:r>
          </a:p>
          <a:p>
            <a:endParaRPr lang="en-US" sz="20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l="-5000" r="-5000"/>
          </a:stretch>
        </a:blipFill>
        <a:effectLst/>
      </p:bgPr>
    </p:bg>
    <p:spTree>
      <p:nvGrpSpPr>
        <p:cNvPr id="1" name=""/>
        <p:cNvGrpSpPr/>
        <p:nvPr/>
      </p:nvGrpSpPr>
      <p:grpSpPr>
        <a:xfrm>
          <a:off x="0" y="0"/>
          <a:ext cx="0" cy="0"/>
          <a:chOff x="0" y="0"/>
          <a:chExt cx="0" cy="0"/>
        </a:xfrm>
      </p:grpSpPr>
      <p:sp>
        <p:nvSpPr>
          <p:cNvPr id="4" name="Subtitle 2"/>
          <p:cNvSpPr>
            <a:spLocks noGrp="1"/>
          </p:cNvSpPr>
          <p:nvPr>
            <p:ph type="subTitle" idx="1"/>
          </p:nvPr>
        </p:nvSpPr>
        <p:spPr>
          <a:xfrm>
            <a:off x="0" y="609600"/>
            <a:ext cx="5257800" cy="5181600"/>
          </a:xfrm>
        </p:spPr>
        <p:txBody>
          <a:bodyPr>
            <a:noAutofit/>
          </a:bodyPr>
          <a:lstStyle/>
          <a:p>
            <a:pPr algn="l"/>
            <a:r>
              <a:rPr lang="en-US" sz="8000" b="1" i="1" dirty="0" smtClean="0">
                <a:solidFill>
                  <a:srgbClr val="FF0000"/>
                </a:solidFill>
              </a:rPr>
              <a:t>  Auditing</a:t>
            </a:r>
          </a:p>
          <a:p>
            <a:pPr algn="l"/>
            <a:endParaRPr lang="en-US" sz="3600" b="1" dirty="0" smtClean="0">
              <a:solidFill>
                <a:schemeClr val="accent2">
                  <a:lumMod val="50000"/>
                </a:schemeClr>
              </a:solidFill>
            </a:endParaRPr>
          </a:p>
          <a:p>
            <a:pPr algn="l"/>
            <a:r>
              <a:rPr lang="en-US" sz="3600" b="1" dirty="0" smtClean="0">
                <a:solidFill>
                  <a:schemeClr val="accent2">
                    <a:lumMod val="50000"/>
                  </a:schemeClr>
                </a:solidFill>
              </a:rPr>
              <a:t>Auditing is concerned with verification of accounting data determining the accuracy and reliability of accounting statements and reports.</a:t>
            </a:r>
          </a:p>
          <a:p>
            <a:r>
              <a:rPr lang="en-US" sz="1800" b="1" dirty="0" smtClean="0">
                <a:solidFill>
                  <a:schemeClr val="tx1">
                    <a:lumMod val="50000"/>
                    <a:lumOff val="50000"/>
                  </a:schemeClr>
                </a:solidFill>
              </a:rPr>
              <a:t>                                                    </a:t>
            </a:r>
            <a:r>
              <a:rPr lang="en-US" sz="1800" b="1" dirty="0" smtClean="0">
                <a:solidFill>
                  <a:srgbClr val="FF0000"/>
                </a:solidFill>
              </a:rPr>
              <a:t>  R.K.Mautz</a:t>
            </a:r>
            <a:endParaRPr lang="en-US" sz="1800" b="1" dirty="0">
              <a:solidFill>
                <a:srgbClr val="FF0000"/>
              </a:solidFill>
            </a:endParaRPr>
          </a:p>
        </p:txBody>
      </p:sp>
      <p:pic>
        <p:nvPicPr>
          <p:cNvPr id="2050" name="Picture 2" descr="E:\audit.jpg"/>
          <p:cNvPicPr>
            <a:picLocks noChangeAspect="1" noChangeArrowheads="1"/>
          </p:cNvPicPr>
          <p:nvPr/>
        </p:nvPicPr>
        <p:blipFill>
          <a:blip r:embed="rId3"/>
          <a:srcRect/>
          <a:stretch>
            <a:fillRect/>
          </a:stretch>
        </p:blipFill>
        <p:spPr bwMode="auto">
          <a:xfrm>
            <a:off x="5638800" y="2667000"/>
            <a:ext cx="3352800" cy="3429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smtClean="0">
                <a:solidFill>
                  <a:srgbClr val="FF0000"/>
                </a:solidFill>
                <a:latin typeface="Arial Rounded MT Bold" pitchFamily="34" charset="0"/>
              </a:rPr>
              <a:t>Auditing Evidence</a:t>
            </a:r>
            <a:endParaRPr lang="en-US" sz="5400" b="1" dirty="0">
              <a:solidFill>
                <a:srgbClr val="FF0000"/>
              </a:solidFill>
              <a:latin typeface="Arial Rounded MT Bold" pitchFamily="34" charset="0"/>
            </a:endParaRPr>
          </a:p>
        </p:txBody>
      </p:sp>
      <p:sp>
        <p:nvSpPr>
          <p:cNvPr id="3" name="Content Placeholder 2"/>
          <p:cNvSpPr>
            <a:spLocks noGrp="1"/>
          </p:cNvSpPr>
          <p:nvPr>
            <p:ph idx="4294967295"/>
          </p:nvPr>
        </p:nvSpPr>
        <p:spPr>
          <a:xfrm>
            <a:off x="4038600" y="1143000"/>
            <a:ext cx="4953000" cy="4114800"/>
          </a:xfrm>
        </p:spPr>
        <p:txBody>
          <a:bodyPr>
            <a:noAutofit/>
          </a:bodyPr>
          <a:lstStyle/>
          <a:p>
            <a:r>
              <a:rPr lang="en-US" sz="2400" b="1" dirty="0" smtClean="0"/>
              <a:t>The information obtained by the auditor  in arriving at the conclusions on which the audit opinion is based . The auditor should obtained sufficient and appropriate audit evidence to be able to draw reasonable conclusions on which to base the audit opinion.</a:t>
            </a:r>
          </a:p>
          <a:p>
            <a:r>
              <a:rPr lang="en-US" sz="2800" b="1" dirty="0" smtClean="0">
                <a:solidFill>
                  <a:schemeClr val="accent2">
                    <a:lumMod val="50000"/>
                  </a:schemeClr>
                </a:solidFill>
              </a:rPr>
              <a:t>Appropriateness of audit evidence depends upon :</a:t>
            </a:r>
          </a:p>
          <a:p>
            <a:pPr>
              <a:buFont typeface="Wingdings" pitchFamily="2" charset="2"/>
              <a:buChar char="Ø"/>
            </a:pPr>
            <a:r>
              <a:rPr lang="en-US" sz="2400" dirty="0" smtClean="0">
                <a:solidFill>
                  <a:schemeClr val="accent2">
                    <a:lumMod val="75000"/>
                  </a:schemeClr>
                </a:solidFill>
              </a:rPr>
              <a:t>Relevancy of data </a:t>
            </a:r>
          </a:p>
          <a:p>
            <a:pPr>
              <a:buFont typeface="Wingdings" pitchFamily="2" charset="2"/>
              <a:buChar char="Ø"/>
            </a:pPr>
            <a:r>
              <a:rPr lang="en-US" sz="2400" dirty="0" smtClean="0">
                <a:solidFill>
                  <a:schemeClr val="accent2">
                    <a:lumMod val="75000"/>
                  </a:schemeClr>
                </a:solidFill>
              </a:rPr>
              <a:t>Reliability of data</a:t>
            </a:r>
          </a:p>
          <a:p>
            <a:endParaRPr lang="en-US" sz="2400" dirty="0"/>
          </a:p>
        </p:txBody>
      </p:sp>
      <p:pic>
        <p:nvPicPr>
          <p:cNvPr id="3074" name="Picture 2"/>
          <p:cNvPicPr>
            <a:picLocks noChangeAspect="1" noChangeArrowheads="1"/>
          </p:cNvPicPr>
          <p:nvPr/>
        </p:nvPicPr>
        <p:blipFill>
          <a:blip r:embed="rId3"/>
          <a:srcRect/>
          <a:stretch>
            <a:fillRect/>
          </a:stretch>
        </p:blipFill>
        <p:spPr bwMode="auto">
          <a:xfrm>
            <a:off x="381000" y="1600200"/>
            <a:ext cx="3657599" cy="3524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latin typeface="Constantia" pitchFamily="18" charset="0"/>
              </a:rPr>
              <a:t>Evidence for Assertions</a:t>
            </a:r>
            <a:r>
              <a:rPr lang="en-US" dirty="0" smtClean="0"/>
              <a:t/>
            </a:r>
            <a:br>
              <a:rPr lang="en-US" dirty="0" smtClean="0"/>
            </a:br>
            <a:r>
              <a:rPr lang="en-US" sz="2700" dirty="0" smtClean="0"/>
              <a:t>The auditor should obtained sufficient and appropriate evidence by following procedure .</a:t>
            </a:r>
            <a:endParaRPr lang="en-US" dirty="0"/>
          </a:p>
        </p:txBody>
      </p:sp>
      <p:sp>
        <p:nvSpPr>
          <p:cNvPr id="3" name="Content Placeholder 2"/>
          <p:cNvSpPr>
            <a:spLocks noGrp="1"/>
          </p:cNvSpPr>
          <p:nvPr>
            <p:ph idx="1"/>
          </p:nvPr>
        </p:nvSpPr>
        <p:spPr>
          <a:xfrm>
            <a:off x="0" y="1600200"/>
            <a:ext cx="5562600" cy="5257800"/>
          </a:xfrm>
        </p:spPr>
        <p:txBody>
          <a:bodyPr>
            <a:normAutofit fontScale="85000" lnSpcReduction="10000"/>
          </a:bodyPr>
          <a:lstStyle/>
          <a:p>
            <a:r>
              <a:rPr lang="en-US" b="1" dirty="0" smtClean="0">
                <a:solidFill>
                  <a:schemeClr val="accent2">
                    <a:lumMod val="75000"/>
                  </a:schemeClr>
                </a:solidFill>
              </a:rPr>
              <a:t>Compliance procedures:  </a:t>
            </a:r>
            <a:r>
              <a:rPr lang="en-US" sz="2600" dirty="0" smtClean="0"/>
              <a:t>Some of the assertions made in the financial statements can be examined on the basis of audit evidence obtained from compliance procedures . These assertions relate to:</a:t>
            </a:r>
          </a:p>
          <a:p>
            <a:pPr marL="514350" indent="-514350">
              <a:buFont typeface="+mj-lt"/>
              <a:buAutoNum type="arabicPeriod"/>
            </a:pPr>
            <a:r>
              <a:rPr lang="en-US" sz="2000" i="1" dirty="0" smtClean="0">
                <a:solidFill>
                  <a:schemeClr val="tx1">
                    <a:lumMod val="85000"/>
                    <a:lumOff val="15000"/>
                  </a:schemeClr>
                </a:solidFill>
              </a:rPr>
              <a:t>Existence of internal control system.</a:t>
            </a:r>
          </a:p>
          <a:p>
            <a:pPr marL="514350" indent="-514350">
              <a:buFont typeface="+mj-lt"/>
              <a:buAutoNum type="arabicPeriod"/>
            </a:pPr>
            <a:r>
              <a:rPr lang="en-US" sz="2000" i="1" dirty="0" smtClean="0">
                <a:solidFill>
                  <a:schemeClr val="tx1">
                    <a:lumMod val="85000"/>
                    <a:lumOff val="15000"/>
                  </a:schemeClr>
                </a:solidFill>
              </a:rPr>
              <a:t>Effectiveness of internal control system.</a:t>
            </a:r>
          </a:p>
          <a:p>
            <a:pPr marL="514350" indent="-514350">
              <a:buFont typeface="+mj-lt"/>
              <a:buAutoNum type="arabicPeriod"/>
            </a:pPr>
            <a:r>
              <a:rPr lang="en-US" sz="2000" i="1" dirty="0" smtClean="0">
                <a:solidFill>
                  <a:schemeClr val="tx1">
                    <a:lumMod val="85000"/>
                    <a:lumOff val="15000"/>
                  </a:schemeClr>
                </a:solidFill>
              </a:rPr>
              <a:t>Continuity of the control system.</a:t>
            </a:r>
          </a:p>
          <a:p>
            <a:pPr marL="514350" indent="-514350"/>
            <a:r>
              <a:rPr lang="en-US" b="1" dirty="0" smtClean="0">
                <a:solidFill>
                  <a:schemeClr val="accent2">
                    <a:lumMod val="75000"/>
                  </a:schemeClr>
                </a:solidFill>
              </a:rPr>
              <a:t>Substantive procedures :</a:t>
            </a:r>
            <a:r>
              <a:rPr lang="en-US" b="1" dirty="0" smtClean="0">
                <a:solidFill>
                  <a:schemeClr val="tx1">
                    <a:lumMod val="85000"/>
                    <a:lumOff val="15000"/>
                  </a:schemeClr>
                </a:solidFill>
              </a:rPr>
              <a:t> </a:t>
            </a:r>
            <a:r>
              <a:rPr lang="en-US" sz="2600" dirty="0" smtClean="0">
                <a:solidFill>
                  <a:schemeClr val="tx1">
                    <a:lumMod val="85000"/>
                    <a:lumOff val="15000"/>
                  </a:schemeClr>
                </a:solidFill>
              </a:rPr>
              <a:t>Some of the assertions made in the financial statements are examined on the basis of audit evidence obtained from substantive procedures . These are :</a:t>
            </a:r>
          </a:p>
          <a:p>
            <a:pPr marL="514350" indent="-514350">
              <a:buFont typeface="+mj-lt"/>
              <a:buAutoNum type="arabicPeriod"/>
            </a:pPr>
            <a:r>
              <a:rPr lang="en-US" sz="2000" i="1" dirty="0" smtClean="0">
                <a:solidFill>
                  <a:schemeClr val="tx1">
                    <a:lumMod val="85000"/>
                    <a:lumOff val="15000"/>
                  </a:schemeClr>
                </a:solidFill>
              </a:rPr>
              <a:t>Existence of an asset or liability on the given date.</a:t>
            </a:r>
          </a:p>
          <a:p>
            <a:pPr marL="514350" indent="-514350">
              <a:buFont typeface="+mj-lt"/>
              <a:buAutoNum type="arabicPeriod"/>
            </a:pPr>
            <a:r>
              <a:rPr lang="en-US" sz="2000" i="1" dirty="0" smtClean="0">
                <a:solidFill>
                  <a:schemeClr val="tx1">
                    <a:lumMod val="85000"/>
                    <a:lumOff val="15000"/>
                  </a:schemeClr>
                </a:solidFill>
              </a:rPr>
              <a:t>Rights and obligations related to an asset.</a:t>
            </a:r>
          </a:p>
          <a:p>
            <a:pPr marL="514350" indent="-514350">
              <a:buFont typeface="+mj-lt"/>
              <a:buAutoNum type="arabicPeriod"/>
            </a:pPr>
            <a:r>
              <a:rPr lang="en-US" sz="2000" i="1" dirty="0" smtClean="0">
                <a:solidFill>
                  <a:schemeClr val="tx1">
                    <a:lumMod val="85000"/>
                    <a:lumOff val="15000"/>
                  </a:schemeClr>
                </a:solidFill>
              </a:rPr>
              <a:t>Occurrence of an event during the relevant period</a:t>
            </a:r>
            <a:r>
              <a:rPr lang="en-US" sz="2000" b="1" dirty="0" smtClean="0">
                <a:solidFill>
                  <a:schemeClr val="tx1">
                    <a:lumMod val="85000"/>
                    <a:lumOff val="15000"/>
                  </a:schemeClr>
                </a:solidFill>
              </a:rPr>
              <a:t>.</a:t>
            </a:r>
          </a:p>
        </p:txBody>
      </p:sp>
      <p:pic>
        <p:nvPicPr>
          <p:cNvPr id="1028" name="Picture 4" descr="E:\sa-500-5.jpg"/>
          <p:cNvPicPr>
            <a:picLocks noChangeAspect="1" noChangeArrowheads="1"/>
          </p:cNvPicPr>
          <p:nvPr/>
        </p:nvPicPr>
        <p:blipFill>
          <a:blip r:embed="rId2"/>
          <a:srcRect/>
          <a:stretch>
            <a:fillRect/>
          </a:stretch>
        </p:blipFill>
        <p:spPr bwMode="auto">
          <a:xfrm>
            <a:off x="5562600" y="1447800"/>
            <a:ext cx="3581400" cy="5410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blipFill dpi="0" rotWithShape="1">
            <a:blip r:embed="rId2">
              <a:alphaModFix amt="41000"/>
            </a:blip>
            <a:srcRect/>
            <a:tile tx="0" ty="0" sx="100000" sy="100000" flip="none" algn="tr"/>
          </a:blipFill>
        </p:spPr>
        <p:txBody>
          <a:bodyPr>
            <a:normAutofit fontScale="90000"/>
          </a:bodyPr>
          <a:lstStyle/>
          <a:p>
            <a:r>
              <a:rPr lang="en-US" dirty="0" smtClean="0">
                <a:solidFill>
                  <a:srgbClr val="FF0000"/>
                </a:solidFill>
              </a:rPr>
              <a:t>Formation of Opinion</a:t>
            </a:r>
            <a:r>
              <a:rPr lang="en-US" dirty="0" smtClean="0"/>
              <a:t/>
            </a:r>
            <a:br>
              <a:rPr lang="en-US" dirty="0" smtClean="0"/>
            </a:br>
            <a:r>
              <a:rPr lang="en-US" sz="2700" dirty="0" smtClean="0"/>
              <a:t>The process of opinion formation involves following 5 steps:</a:t>
            </a:r>
            <a:endParaRPr lang="en-US" dirty="0"/>
          </a:p>
        </p:txBody>
      </p:sp>
      <p:sp>
        <p:nvSpPr>
          <p:cNvPr id="3" name="Content Placeholder 2"/>
          <p:cNvSpPr>
            <a:spLocks noGrp="1"/>
          </p:cNvSpPr>
          <p:nvPr>
            <p:ph idx="1"/>
          </p:nvPr>
        </p:nvSpPr>
        <p:spPr>
          <a:xfrm>
            <a:off x="0" y="1143000"/>
            <a:ext cx="9144000" cy="5715000"/>
          </a:xfrm>
          <a:blipFill dpi="0" rotWithShape="1">
            <a:blip r:embed="rId3"/>
            <a:srcRect/>
            <a:tile tx="0" ty="0" sx="100000" sy="100000" flip="none" algn="tr"/>
          </a:blipFill>
        </p:spPr>
        <p:txBody>
          <a:bodyPr>
            <a:normAutofit/>
          </a:bodyPr>
          <a:lstStyle/>
          <a:p>
            <a:r>
              <a:rPr lang="en-US" sz="2800" dirty="0" smtClean="0">
                <a:solidFill>
                  <a:srgbClr val="C00000"/>
                </a:solidFill>
              </a:rPr>
              <a:t>Identification of the assertions :</a:t>
            </a:r>
            <a:r>
              <a:rPr lang="en-US" sz="1800" dirty="0" smtClean="0"/>
              <a:t>The auditor has to satisfy himself and report whether or not the profit and loss account and balance sheet reveals the true and fair view of the financial position of the concern and to check the books of account have been maintained and prepared according to the provision of law or not.</a:t>
            </a:r>
          </a:p>
          <a:p>
            <a:r>
              <a:rPr lang="en-US" sz="2800" dirty="0" smtClean="0">
                <a:solidFill>
                  <a:srgbClr val="C00000"/>
                </a:solidFill>
              </a:rPr>
              <a:t>Evaluation of the assertions : </a:t>
            </a:r>
            <a:r>
              <a:rPr lang="en-US" sz="1800" dirty="0" smtClean="0"/>
              <a:t>In this step the auditor has to see whether these are material assertions or immaterial assertions. The immaterial assertions should be evaluated keeping in view their relative significance the materiality and significance of an assertion will depend on its nature ,size in terms of amount, impact on the final position and on the overall assertions made through the financial statements. </a:t>
            </a:r>
          </a:p>
          <a:p>
            <a:r>
              <a:rPr lang="en-US" sz="2800" dirty="0" smtClean="0">
                <a:solidFill>
                  <a:srgbClr val="C00000"/>
                </a:solidFill>
              </a:rPr>
              <a:t>Collection of evidence :</a:t>
            </a:r>
            <a:r>
              <a:rPr lang="en-US" sz="1600" dirty="0" smtClean="0">
                <a:solidFill>
                  <a:srgbClr val="C00000"/>
                </a:solidFill>
              </a:rPr>
              <a:t> </a:t>
            </a:r>
            <a:r>
              <a:rPr lang="en-US" sz="1600" dirty="0" smtClean="0"/>
              <a:t>Auditor should collect the necessary evidence which supports the </a:t>
            </a:r>
            <a:r>
              <a:rPr lang="en-US" sz="1800" dirty="0" smtClean="0"/>
              <a:t>assertions . These evidences should be adequate ,appropriate and reliable . Auditor should use proper audit techniques.</a:t>
            </a:r>
          </a:p>
          <a:p>
            <a:pPr>
              <a:buNone/>
            </a:pPr>
            <a:r>
              <a:rPr lang="en-US" sz="1800" dirty="0" smtClean="0"/>
              <a:t>		An auditor’s judgment will be influence by following factors such as:</a:t>
            </a:r>
          </a:p>
          <a:p>
            <a:pPr>
              <a:buNone/>
            </a:pPr>
            <a:r>
              <a:rPr lang="en-US" sz="1800" dirty="0" smtClean="0">
                <a:solidFill>
                  <a:schemeClr val="accent4">
                    <a:lumMod val="75000"/>
                  </a:schemeClr>
                </a:solidFill>
              </a:rPr>
              <a:t>       1.</a:t>
            </a:r>
            <a:r>
              <a:rPr lang="en-US" sz="1800" dirty="0" smtClean="0"/>
              <a:t> Materiality of the items;</a:t>
            </a:r>
          </a:p>
          <a:p>
            <a:pPr>
              <a:buNone/>
            </a:pPr>
            <a:r>
              <a:rPr lang="en-US" sz="1800" dirty="0" smtClean="0"/>
              <a:t>       </a:t>
            </a:r>
            <a:r>
              <a:rPr lang="en-US" sz="1800" dirty="0" smtClean="0">
                <a:solidFill>
                  <a:schemeClr val="accent4">
                    <a:lumMod val="75000"/>
                  </a:schemeClr>
                </a:solidFill>
              </a:rPr>
              <a:t>2. </a:t>
            </a:r>
            <a:r>
              <a:rPr lang="en-US" sz="1800" dirty="0" smtClean="0"/>
              <a:t>Past experience;</a:t>
            </a:r>
          </a:p>
          <a:p>
            <a:pPr>
              <a:buNone/>
            </a:pPr>
            <a:r>
              <a:rPr lang="en-US" sz="1800" dirty="0" smtClean="0"/>
              <a:t>       </a:t>
            </a:r>
            <a:r>
              <a:rPr lang="en-US" sz="1800" dirty="0" smtClean="0">
                <a:solidFill>
                  <a:schemeClr val="accent4">
                    <a:lumMod val="75000"/>
                  </a:schemeClr>
                </a:solidFill>
              </a:rPr>
              <a:t>3. </a:t>
            </a:r>
            <a:r>
              <a:rPr lang="en-US" sz="1800" dirty="0" smtClean="0"/>
              <a:t>Type of information.</a:t>
            </a:r>
          </a:p>
          <a:p>
            <a:pPr>
              <a:buNone/>
            </a:pPr>
            <a:endParaRPr lang="en-US" sz="1800" dirty="0" smtClean="0"/>
          </a:p>
          <a:p>
            <a:pPr>
              <a:buNone/>
            </a:pPr>
            <a:endParaRPr lang="en-US" sz="1800" dirty="0" smtClean="0"/>
          </a:p>
          <a:p>
            <a:pPr>
              <a:buNone/>
            </a:pPr>
            <a:endParaRPr lang="en-US" sz="1800" dirty="0" smtClean="0"/>
          </a:p>
          <a:p>
            <a:endParaRPr lang="en-US" sz="2000" dirty="0" smtClean="0"/>
          </a:p>
          <a:p>
            <a:pPr>
              <a:buNone/>
            </a:pPr>
            <a:endParaRPr lang="en-US" sz="4400" dirty="0" smtClean="0">
              <a:solidFill>
                <a:srgbClr val="C00000"/>
              </a:solidFill>
            </a:endParaRPr>
          </a:p>
          <a:p>
            <a:endParaRPr lang="en-US" dirty="0" smtClean="0"/>
          </a:p>
          <a:p>
            <a:pPr>
              <a:buFont typeface="Wingdings" pitchFamily="2" charset="2"/>
              <a:buChar char="§"/>
            </a:pPr>
            <a:endParaRPr lang="en-US" dirty="0" smtClean="0"/>
          </a:p>
          <a:p>
            <a:pPr>
              <a:buNone/>
            </a:pPr>
            <a:endParaRPr lang="en-US" dirty="0"/>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blipFill dpi="0" rotWithShape="1">
            <a:blip r:embed="rId2">
              <a:alphaModFix amt="20000"/>
            </a:blip>
            <a:srcRect/>
            <a:stretch>
              <a:fillRect/>
            </a:stretch>
          </a:blipFill>
          <a:ln>
            <a:solidFill>
              <a:schemeClr val="tx1"/>
            </a:solidFill>
          </a:ln>
          <a:effectLst>
            <a:outerShdw dist="50800" sx="1000" sy="1000" algn="ctr" rotWithShape="0">
              <a:srgbClr val="000000">
                <a:alpha val="43137"/>
              </a:srgbClr>
            </a:outerShdw>
          </a:effectLst>
        </p:spPr>
        <p:txBody>
          <a:bodyPr>
            <a:normAutofit lnSpcReduction="10000"/>
          </a:bodyPr>
          <a:lstStyle/>
          <a:p>
            <a:pPr>
              <a:buNone/>
            </a:pPr>
            <a:r>
              <a:rPr lang="en-US" sz="2400" b="1" dirty="0" smtClean="0">
                <a:solidFill>
                  <a:srgbClr val="00B050"/>
                </a:solidFill>
              </a:rPr>
              <a:t>     </a:t>
            </a:r>
          </a:p>
          <a:p>
            <a:pPr>
              <a:buNone/>
            </a:pPr>
            <a:r>
              <a:rPr lang="en-US" sz="2400" b="1" dirty="0" smtClean="0">
                <a:solidFill>
                  <a:srgbClr val="00B050"/>
                </a:solidFill>
              </a:rPr>
              <a:t>     </a:t>
            </a:r>
            <a:r>
              <a:rPr lang="en-US" sz="2400" b="1" dirty="0" smtClean="0">
                <a:solidFill>
                  <a:schemeClr val="tx2"/>
                </a:solidFill>
              </a:rPr>
              <a:t>Auditor should check the reliability of the evidence placed before him .The factors  that will go into determining the reliability of the evidence are :</a:t>
            </a:r>
          </a:p>
          <a:p>
            <a:pPr marL="457200" indent="-457200">
              <a:buFont typeface="+mj-lt"/>
              <a:buAutoNum type="arabicPeriod"/>
            </a:pPr>
            <a:r>
              <a:rPr lang="en-US" sz="2000" dirty="0" smtClean="0"/>
              <a:t>Whether the source is internal or external and is it reliable ?</a:t>
            </a:r>
          </a:p>
          <a:p>
            <a:pPr marL="457200" indent="-457200">
              <a:buFont typeface="+mj-lt"/>
              <a:buAutoNum type="arabicPeriod"/>
            </a:pPr>
            <a:r>
              <a:rPr lang="en-US" sz="2000" dirty="0" smtClean="0"/>
              <a:t>Is it documentary or visual ?</a:t>
            </a:r>
          </a:p>
          <a:p>
            <a:pPr marL="457200" indent="-457200">
              <a:buFont typeface="+mj-lt"/>
              <a:buAutoNum type="arabicPeriod"/>
            </a:pPr>
            <a:r>
              <a:rPr lang="en-US" sz="2000" dirty="0" smtClean="0"/>
              <a:t>Are evidences from different sources consistent if there is inconsistency can it be resolved?</a:t>
            </a:r>
          </a:p>
          <a:p>
            <a:pPr marL="457200" indent="-457200"/>
            <a:r>
              <a:rPr lang="en-US" dirty="0" smtClean="0">
                <a:solidFill>
                  <a:srgbClr val="C00000"/>
                </a:solidFill>
              </a:rPr>
              <a:t>Evaluation of evidence : </a:t>
            </a:r>
            <a:r>
              <a:rPr lang="en-US" sz="2000" dirty="0" smtClean="0"/>
              <a:t>In evaluation , it is to be seen whether the evidence is sufficient, appropriate or not? This will require an examination of its quantity , relevancy , reliability and validity . The evidence should be sufficient and valid to satisfy the auditor about the events that took place in the past when he was not present. It is for the auditor to evaluate the evidence on these lines before forming any opinion.</a:t>
            </a:r>
          </a:p>
          <a:p>
            <a:pPr marL="457200" indent="-457200"/>
            <a:r>
              <a:rPr lang="en-US" dirty="0" smtClean="0">
                <a:solidFill>
                  <a:srgbClr val="C00000"/>
                </a:solidFill>
              </a:rPr>
              <a:t>Formation of opinion or judgement : </a:t>
            </a:r>
            <a:r>
              <a:rPr lang="en-US" sz="2000" dirty="0" smtClean="0"/>
              <a:t>The auditor is to form his opinion in the light of the available evidence . The sufficiency ,reliability , validity and appropriateness of the evidence should be the key to formation of opinion or judgement</a:t>
            </a:r>
            <a:r>
              <a:rPr lang="en-US" sz="2000" b="1" dirty="0" smtClean="0">
                <a:solidFill>
                  <a:schemeClr val="tx2"/>
                </a:solidFill>
              </a:rPr>
              <a:t>.</a:t>
            </a:r>
          </a:p>
          <a:p>
            <a:pPr marL="457200" indent="-457200">
              <a:buNone/>
            </a:pPr>
            <a:r>
              <a:rPr lang="en-US" sz="2000" b="1" dirty="0" smtClean="0">
                <a:solidFill>
                  <a:schemeClr val="tx2"/>
                </a:solidFill>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685800"/>
          </a:xfrm>
        </p:spPr>
        <p:txBody>
          <a:bodyPr>
            <a:normAutofit/>
          </a:bodyPr>
          <a:lstStyle/>
          <a:p>
            <a:r>
              <a:rPr lang="en-US" sz="3600" dirty="0" smtClean="0">
                <a:solidFill>
                  <a:srgbClr val="FF0000"/>
                </a:solidFill>
              </a:rPr>
              <a:t>Types of Auditing Evidence</a:t>
            </a:r>
            <a:endParaRPr lang="en-US" sz="3600" dirty="0">
              <a:solidFill>
                <a:srgbClr val="FF0000"/>
              </a:solidFill>
            </a:endParaRPr>
          </a:p>
        </p:txBody>
      </p:sp>
      <p:sp>
        <p:nvSpPr>
          <p:cNvPr id="3" name="Content Placeholder 2"/>
          <p:cNvSpPr>
            <a:spLocks noGrp="1"/>
          </p:cNvSpPr>
          <p:nvPr>
            <p:ph idx="1"/>
          </p:nvPr>
        </p:nvSpPr>
        <p:spPr>
          <a:xfrm>
            <a:off x="152400" y="609600"/>
            <a:ext cx="8839200" cy="6096000"/>
          </a:xfrm>
          <a:blipFill dpi="0" rotWithShape="1">
            <a:blip r:embed="rId2" cstate="print">
              <a:alphaModFix amt="33000"/>
            </a:blip>
            <a:srcRect/>
            <a:stretch>
              <a:fillRect/>
            </a:stretch>
          </a:blipFill>
        </p:spPr>
        <p:txBody>
          <a:bodyPr>
            <a:normAutofit/>
          </a:bodyPr>
          <a:lstStyle/>
          <a:p>
            <a:r>
              <a:rPr lang="en-US" dirty="0" smtClean="0">
                <a:solidFill>
                  <a:srgbClr val="C00000"/>
                </a:solidFill>
              </a:rPr>
              <a:t>Accounting System: </a:t>
            </a:r>
            <a:r>
              <a:rPr lang="en-US" sz="1800" dirty="0" smtClean="0"/>
              <a:t>The basic evidence regarding financial statements will emerge from the accounting system which must be reliable . The auditor may look into the procedure to be followed by each employee .Acceptance of the evidence originating from the accounting system will also depend upon the reliability of internal control system. It is the duty of the auditor to look for evidence beyond the accounting system.</a:t>
            </a:r>
          </a:p>
          <a:p>
            <a:pPr>
              <a:buNone/>
            </a:pPr>
            <a:r>
              <a:rPr lang="en-US" sz="1800" dirty="0" smtClean="0"/>
              <a:t>       </a:t>
            </a:r>
            <a:r>
              <a:rPr lang="en-US" sz="1800" b="1" dirty="0" smtClean="0"/>
              <a:t>Example : </a:t>
            </a:r>
            <a:r>
              <a:rPr lang="en-US" sz="1800" dirty="0" smtClean="0"/>
              <a:t>Accounting records and support for transaction and journal entries.</a:t>
            </a:r>
          </a:p>
          <a:p>
            <a:r>
              <a:rPr lang="en-US" dirty="0" smtClean="0">
                <a:solidFill>
                  <a:srgbClr val="C00000"/>
                </a:solidFill>
              </a:rPr>
              <a:t>Physical Evidence : </a:t>
            </a:r>
            <a:r>
              <a:rPr lang="en-US" sz="1800" dirty="0" smtClean="0">
                <a:solidFill>
                  <a:schemeClr val="tx1">
                    <a:lumMod val="95000"/>
                    <a:lumOff val="5000"/>
                  </a:schemeClr>
                </a:solidFill>
              </a:rPr>
              <a:t>In case of </a:t>
            </a:r>
            <a:r>
              <a:rPr lang="en-US" sz="1800" b="1" i="1" dirty="0" smtClean="0">
                <a:solidFill>
                  <a:schemeClr val="tx1">
                    <a:lumMod val="95000"/>
                    <a:lumOff val="5000"/>
                  </a:schemeClr>
                </a:solidFill>
              </a:rPr>
              <a:t>tangible assets </a:t>
            </a:r>
            <a:r>
              <a:rPr lang="en-US" sz="1800" dirty="0" smtClean="0">
                <a:solidFill>
                  <a:schemeClr val="tx1">
                    <a:lumMod val="95000"/>
                    <a:lumOff val="5000"/>
                  </a:schemeClr>
                </a:solidFill>
              </a:rPr>
              <a:t>like plant and machinery ,stock ,furniture etc physical evidence is the best evidence which </a:t>
            </a:r>
            <a:r>
              <a:rPr lang="en-US" sz="1800" b="1" i="1" dirty="0" smtClean="0">
                <a:solidFill>
                  <a:schemeClr val="tx1">
                    <a:lumMod val="95000"/>
                    <a:lumOff val="5000"/>
                  </a:schemeClr>
                </a:solidFill>
              </a:rPr>
              <a:t>proves the actual existence</a:t>
            </a:r>
            <a:r>
              <a:rPr lang="en-US" sz="1800" dirty="0" smtClean="0">
                <a:solidFill>
                  <a:schemeClr val="tx1">
                    <a:lumMod val="95000"/>
                    <a:lumOff val="5000"/>
                  </a:schemeClr>
                </a:solidFill>
              </a:rPr>
              <a:t> of the assets however it will not prove the correct valuation shown in the balance sheet . It is possible to physically verify cash in hand however the cash at bank can  be evidenced by documents only .Sometimes physical evidence may not be sought </a:t>
            </a:r>
            <a:r>
              <a:rPr lang="en-US" sz="1800" b="1" dirty="0" smtClean="0">
                <a:solidFill>
                  <a:schemeClr val="tx1">
                    <a:lumMod val="95000"/>
                    <a:lumOff val="5000"/>
                  </a:schemeClr>
                </a:solidFill>
              </a:rPr>
              <a:t>Example: </a:t>
            </a:r>
            <a:r>
              <a:rPr lang="en-US" sz="1800" dirty="0" smtClean="0">
                <a:solidFill>
                  <a:schemeClr val="tx1">
                    <a:lumMod val="95000"/>
                    <a:lumOff val="5000"/>
                  </a:schemeClr>
                </a:solidFill>
              </a:rPr>
              <a:t>Physical evidence may not be available at the place of audit as it is located at distant place .</a:t>
            </a:r>
          </a:p>
          <a:p>
            <a:r>
              <a:rPr lang="en-US" sz="3000" dirty="0" smtClean="0">
                <a:solidFill>
                  <a:srgbClr val="C00000"/>
                </a:solidFill>
              </a:rPr>
              <a:t>Documentary Evidence: </a:t>
            </a:r>
            <a:r>
              <a:rPr lang="en-US" sz="1800" dirty="0" smtClean="0">
                <a:solidFill>
                  <a:schemeClr val="tx1">
                    <a:lumMod val="85000"/>
                    <a:lumOff val="15000"/>
                  </a:schemeClr>
                </a:solidFill>
              </a:rPr>
              <a:t>Most of the evidence is  in the form of documents even if the physical evidence is available the documentary evidence has its own importance .</a:t>
            </a:r>
          </a:p>
          <a:p>
            <a:pPr>
              <a:buNone/>
            </a:pPr>
            <a:r>
              <a:rPr lang="en-US" sz="1800" dirty="0" smtClean="0">
                <a:solidFill>
                  <a:schemeClr val="tx1">
                    <a:lumMod val="85000"/>
                    <a:lumOff val="15000"/>
                  </a:schemeClr>
                </a:solidFill>
              </a:rPr>
              <a:t>       </a:t>
            </a:r>
            <a:r>
              <a:rPr lang="en-US" sz="1800" b="1" dirty="0" smtClean="0">
                <a:solidFill>
                  <a:schemeClr val="tx1">
                    <a:lumMod val="85000"/>
                    <a:lumOff val="15000"/>
                  </a:schemeClr>
                </a:solidFill>
              </a:rPr>
              <a:t>Example : </a:t>
            </a:r>
            <a:r>
              <a:rPr lang="en-US" sz="1800" dirty="0" smtClean="0">
                <a:solidFill>
                  <a:schemeClr val="tx1">
                    <a:lumMod val="85000"/>
                    <a:lumOff val="15000"/>
                  </a:schemeClr>
                </a:solidFill>
              </a:rPr>
              <a:t>There may be the physical evidence of building in possession of the business ,but the ownership can be proved only on the basis of documents .  </a:t>
            </a:r>
            <a:endParaRPr lang="en-US" dirty="0" smtClean="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4000" r="-1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705600"/>
          </a:xfrm>
        </p:spPr>
        <p:txBody>
          <a:bodyPr>
            <a:normAutofit/>
          </a:bodyPr>
          <a:lstStyle/>
          <a:p>
            <a:r>
              <a:rPr lang="en-US" sz="2800" dirty="0" smtClean="0">
                <a:solidFill>
                  <a:srgbClr val="C00000"/>
                </a:solidFill>
              </a:rPr>
              <a:t>Journals and Ledgers : </a:t>
            </a:r>
            <a:r>
              <a:rPr lang="en-US" sz="1800" dirty="0" smtClean="0"/>
              <a:t>Journals are books of original entry and ledgers are books of final entry. The sources of ledger are the basis of financial statements. Entries in the journal should be  evidenced by source documents . Thereafter only the posting into the ledger determination of the balances and preparation of financial statements be checked.</a:t>
            </a:r>
          </a:p>
          <a:p>
            <a:r>
              <a:rPr lang="en-US" sz="2800" dirty="0" smtClean="0">
                <a:solidFill>
                  <a:srgbClr val="C00000"/>
                </a:solidFill>
              </a:rPr>
              <a:t>Ratios :</a:t>
            </a:r>
            <a:r>
              <a:rPr lang="en-US" sz="1800" dirty="0" smtClean="0">
                <a:solidFill>
                  <a:schemeClr val="tx1">
                    <a:lumMod val="95000"/>
                    <a:lumOff val="5000"/>
                  </a:schemeClr>
                </a:solidFill>
              </a:rPr>
              <a:t>At times ratios belonging to the different periods of the same organisations or comparison of ratios of different concerns may suggest the going on in an organisation.</a:t>
            </a:r>
          </a:p>
          <a:p>
            <a:r>
              <a:rPr lang="en-US" sz="2400" dirty="0" smtClean="0">
                <a:solidFill>
                  <a:srgbClr val="C00000"/>
                </a:solidFill>
              </a:rPr>
              <a:t> </a:t>
            </a:r>
            <a:r>
              <a:rPr lang="en-US" sz="2800" dirty="0" smtClean="0">
                <a:solidFill>
                  <a:srgbClr val="C00000"/>
                </a:solidFill>
              </a:rPr>
              <a:t>Oral Evidence : </a:t>
            </a:r>
            <a:r>
              <a:rPr lang="en-US" sz="1800" dirty="0" smtClean="0">
                <a:solidFill>
                  <a:schemeClr val="tx1">
                    <a:lumMod val="95000"/>
                    <a:lumOff val="5000"/>
                  </a:schemeClr>
                </a:solidFill>
              </a:rPr>
              <a:t>Oral discussion with officers may bring out certain facts . Consistency in the statement of different officials will evidence  the reliability of happening inconsistencies should suggest the opposite .</a:t>
            </a:r>
          </a:p>
          <a:p>
            <a:r>
              <a:rPr lang="en-US" sz="2800" dirty="0" smtClean="0">
                <a:solidFill>
                  <a:srgbClr val="C00000"/>
                </a:solidFill>
              </a:rPr>
              <a:t>Subsequent events: </a:t>
            </a:r>
            <a:r>
              <a:rPr lang="en-US" sz="1800" dirty="0" smtClean="0">
                <a:solidFill>
                  <a:schemeClr val="tx1">
                    <a:lumMod val="95000"/>
                    <a:lumOff val="5000"/>
                  </a:schemeClr>
                </a:solidFill>
              </a:rPr>
              <a:t>Events subsequent to the date of financial statements can  also be used as evidence . It can reveal window dressing  at the time of finalisation of  the accounts .Example :Entries regarding huge deposits before the balance sheet and the subsequent withdrawals in the next year put a question  mark on the reliability of performance revealed by the financial statement of the bank .</a:t>
            </a:r>
          </a:p>
        </p:txBody>
      </p:sp>
      <p:sp>
        <p:nvSpPr>
          <p:cNvPr id="4" name="Title 1"/>
          <p:cNvSpPr>
            <a:spLocks noGrp="1"/>
          </p:cNvSpPr>
          <p:nvPr>
            <p:ph type="title"/>
          </p:nvPr>
        </p:nvSpPr>
        <p:spPr>
          <a:xfrm>
            <a:off x="457200" y="274638"/>
            <a:ext cx="76200" cy="1143000"/>
          </a:xfrm>
        </p:spPr>
        <p:txBody>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676400"/>
          </a:xfrm>
        </p:spPr>
        <p:txBody>
          <a:bodyPr>
            <a:normAutofit/>
          </a:bodyPr>
          <a:lstStyle/>
          <a:p>
            <a:r>
              <a:rPr lang="en-US" b="1" dirty="0" smtClean="0">
                <a:solidFill>
                  <a:srgbClr val="FF0000"/>
                </a:solidFill>
              </a:rPr>
              <a:t>Audit Techniques</a:t>
            </a:r>
            <a:br>
              <a:rPr lang="en-US" b="1" dirty="0" smtClean="0">
                <a:solidFill>
                  <a:srgbClr val="FF0000"/>
                </a:solidFill>
              </a:rPr>
            </a:br>
            <a:r>
              <a:rPr lang="en-US" sz="2200" b="1" dirty="0" smtClean="0">
                <a:solidFill>
                  <a:schemeClr val="tx2"/>
                </a:solidFill>
              </a:rPr>
              <a:t>The methods or processes through which the auditor collects the evidence can be called audit techniques.</a:t>
            </a:r>
            <a:endParaRPr lang="en-US" b="1" dirty="0">
              <a:solidFill>
                <a:schemeClr val="tx2"/>
              </a:solidFill>
            </a:endParaRPr>
          </a:p>
        </p:txBody>
      </p:sp>
      <p:sp>
        <p:nvSpPr>
          <p:cNvPr id="3" name="Content Placeholder 2"/>
          <p:cNvSpPr>
            <a:spLocks noGrp="1"/>
          </p:cNvSpPr>
          <p:nvPr>
            <p:ph idx="1"/>
          </p:nvPr>
        </p:nvSpPr>
        <p:spPr>
          <a:xfrm>
            <a:off x="152400" y="1905000"/>
            <a:ext cx="8839200" cy="4800600"/>
          </a:xfrm>
        </p:spPr>
        <p:txBody>
          <a:bodyPr>
            <a:normAutofit lnSpcReduction="10000"/>
          </a:bodyPr>
          <a:lstStyle/>
          <a:p>
            <a:r>
              <a:rPr lang="en-US" sz="2800" dirty="0" smtClean="0">
                <a:solidFill>
                  <a:srgbClr val="C00000"/>
                </a:solidFill>
              </a:rPr>
              <a:t>Vouching: </a:t>
            </a:r>
            <a:r>
              <a:rPr lang="en-US" sz="2000" dirty="0" smtClean="0"/>
              <a:t>Inspecting payment vouchers.</a:t>
            </a:r>
          </a:p>
          <a:p>
            <a:pPr>
              <a:buNone/>
            </a:pPr>
            <a:r>
              <a:rPr lang="en-US" sz="2000" dirty="0" smtClean="0"/>
              <a:t>       </a:t>
            </a:r>
            <a:r>
              <a:rPr lang="en-US" sz="2000" b="1" dirty="0" smtClean="0"/>
              <a:t>Example : </a:t>
            </a:r>
            <a:r>
              <a:rPr lang="en-US" sz="2000" dirty="0" smtClean="0"/>
              <a:t>suppliers invoice.</a:t>
            </a:r>
          </a:p>
          <a:p>
            <a:r>
              <a:rPr lang="en-US" sz="2800" dirty="0" smtClean="0">
                <a:solidFill>
                  <a:srgbClr val="C00000"/>
                </a:solidFill>
              </a:rPr>
              <a:t>Reconciliations :</a:t>
            </a:r>
            <a:r>
              <a:rPr lang="en-US" sz="2000" dirty="0" smtClean="0">
                <a:solidFill>
                  <a:schemeClr val="tx1">
                    <a:lumMod val="95000"/>
                    <a:lumOff val="5000"/>
                  </a:schemeClr>
                </a:solidFill>
              </a:rPr>
              <a:t>The auditor Reconciles the difference in figures arrived at the use of different methods by finding the causes of difference.</a:t>
            </a:r>
          </a:p>
          <a:p>
            <a:pPr>
              <a:buNone/>
            </a:pPr>
            <a:r>
              <a:rPr lang="en-US" sz="2000" b="1" dirty="0" smtClean="0">
                <a:solidFill>
                  <a:schemeClr val="tx1">
                    <a:lumMod val="95000"/>
                    <a:lumOff val="5000"/>
                  </a:schemeClr>
                </a:solidFill>
              </a:rPr>
              <a:t>      Example : </a:t>
            </a:r>
            <a:r>
              <a:rPr lang="en-US" sz="2000" dirty="0" smtClean="0">
                <a:solidFill>
                  <a:schemeClr val="tx1">
                    <a:lumMod val="95000"/>
                    <a:lumOff val="5000"/>
                  </a:schemeClr>
                </a:solidFill>
              </a:rPr>
              <a:t>Entry regarding rent received may differ from the figure of monthly rent multiplied by twelve.  </a:t>
            </a:r>
          </a:p>
          <a:p>
            <a:r>
              <a:rPr lang="en-US" sz="2800" dirty="0" smtClean="0">
                <a:solidFill>
                  <a:srgbClr val="C00000"/>
                </a:solidFill>
              </a:rPr>
              <a:t>Physical Examination : </a:t>
            </a:r>
            <a:r>
              <a:rPr lang="en-US" sz="2000" dirty="0" smtClean="0">
                <a:solidFill>
                  <a:schemeClr val="tx1">
                    <a:lumMod val="95000"/>
                    <a:lumOff val="5000"/>
                  </a:schemeClr>
                </a:solidFill>
              </a:rPr>
              <a:t>The physical existence of the tangible assets appearing the balance sheet is verified through physical examination it involves evaluation of quality of assets.</a:t>
            </a:r>
          </a:p>
          <a:p>
            <a:r>
              <a:rPr lang="en-US" sz="2800" dirty="0" smtClean="0">
                <a:solidFill>
                  <a:srgbClr val="C00000"/>
                </a:solidFill>
              </a:rPr>
              <a:t>Confirmation : </a:t>
            </a:r>
            <a:r>
              <a:rPr lang="en-US" sz="2000" dirty="0" smtClean="0">
                <a:solidFill>
                  <a:schemeClr val="tx1">
                    <a:lumMod val="95000"/>
                    <a:lumOff val="5000"/>
                  </a:schemeClr>
                </a:solidFill>
              </a:rPr>
              <a:t>The auditor independently communicates with outside parties ,interviews with the organisation to ascertain the validity and correctness of the transactions .</a:t>
            </a:r>
          </a:p>
          <a:p>
            <a:pPr>
              <a:buNone/>
            </a:pPr>
            <a:r>
              <a:rPr lang="en-US" sz="2000" dirty="0" smtClean="0">
                <a:solidFill>
                  <a:schemeClr val="tx1">
                    <a:lumMod val="95000"/>
                    <a:lumOff val="5000"/>
                  </a:schemeClr>
                </a:solidFill>
              </a:rPr>
              <a:t>      </a:t>
            </a:r>
            <a:r>
              <a:rPr lang="en-US" sz="2000" b="1" dirty="0" smtClean="0">
                <a:solidFill>
                  <a:schemeClr val="tx1">
                    <a:lumMod val="95000"/>
                    <a:lumOff val="5000"/>
                  </a:schemeClr>
                </a:solidFill>
              </a:rPr>
              <a:t>Example : </a:t>
            </a:r>
            <a:r>
              <a:rPr lang="en-US" sz="2000" dirty="0" smtClean="0">
                <a:solidFill>
                  <a:schemeClr val="tx1">
                    <a:lumMod val="95000"/>
                    <a:lumOff val="5000"/>
                  </a:schemeClr>
                </a:solidFill>
              </a:rPr>
              <a:t>Written statement may be obtained from debtors.</a:t>
            </a:r>
          </a:p>
          <a:p>
            <a:endParaRPr lang="en-US" sz="2000" dirty="0" smtClean="0">
              <a:solidFill>
                <a:schemeClr val="tx1">
                  <a:lumMod val="95000"/>
                  <a:lumOff val="5000"/>
                </a:schemeClr>
              </a:solidFill>
            </a:endParaRPr>
          </a:p>
          <a:p>
            <a:endParaRPr lang="en-US" sz="2000" dirty="0" smtClean="0">
              <a:solidFill>
                <a:schemeClr val="tx1">
                  <a:lumMod val="95000"/>
                  <a:lumOff val="5000"/>
                </a:schemeClr>
              </a:solidFill>
            </a:endParaRPr>
          </a:p>
          <a:p>
            <a:endParaRPr lang="en-US" sz="2000" dirty="0" smtClean="0">
              <a:solidFill>
                <a:schemeClr val="tx1">
                  <a:lumMod val="95000"/>
                  <a:lumOff val="5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1228</TotalTime>
  <Words>1213</Words>
  <Application>Microsoft Office PowerPoint</Application>
  <PresentationFormat>On-screen Show (4:3)</PresentationFormat>
  <Paragraphs>69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Subject: Auditing Topic: Audit Evidence  Course: B.com Part-I (H) Dr. Ishtiaque Ahmed    Dept. of Commerce     Purnea College, Purnia    Email:driahmedar@gmail.com </vt:lpstr>
      <vt:lpstr>PowerPoint Presentation</vt:lpstr>
      <vt:lpstr>Auditing Evidence</vt:lpstr>
      <vt:lpstr>Evidence for Assertions The auditor should obtained sufficient and appropriate evidence by following procedure .</vt:lpstr>
      <vt:lpstr>Formation of Opinion The process of opinion formation involves following 5 steps:</vt:lpstr>
      <vt:lpstr>PowerPoint Presentation</vt:lpstr>
      <vt:lpstr>Types of Auditing Evidence</vt:lpstr>
      <vt:lpstr> </vt:lpstr>
      <vt:lpstr>Audit Techniques The methods or processes through which the auditor collects the evidence can be called audit techniques.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User</cp:lastModifiedBy>
  <cp:revision>79</cp:revision>
  <dcterms:created xsi:type="dcterms:W3CDTF">2016-01-22T15:37:54Z</dcterms:created>
  <dcterms:modified xsi:type="dcterms:W3CDTF">2020-05-04T14:56:23Z</dcterms:modified>
</cp:coreProperties>
</file>